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8" r:id="rId5"/>
    <p:sldId id="265" r:id="rId6"/>
    <p:sldId id="301" r:id="rId7"/>
    <p:sldId id="272" r:id="rId8"/>
    <p:sldId id="305" r:id="rId9"/>
    <p:sldId id="300" r:id="rId10"/>
    <p:sldId id="268" r:id="rId11"/>
    <p:sldId id="277" r:id="rId12"/>
    <p:sldId id="282" r:id="rId13"/>
    <p:sldId id="287" r:id="rId14"/>
    <p:sldId id="303" r:id="rId15"/>
    <p:sldId id="306" r:id="rId16"/>
    <p:sldId id="307" r:id="rId17"/>
    <p:sldId id="302" r:id="rId18"/>
    <p:sldId id="292" r:id="rId19"/>
    <p:sldId id="299" r:id="rId20"/>
  </p:sldIdLst>
  <p:sldSz cx="12192000" cy="6858000"/>
  <p:notesSz cx="6858000" cy="9144000"/>
  <p:embeddedFontLst>
    <p:embeddedFont>
      <p:font typeface="Avenir Next LT Pro" panose="020B050402020202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peak Pro" panose="020B0504020101020102" pitchFamily="34" charset="0"/>
      <p:regular r:id="rId31"/>
      <p:bold r:id="rId32"/>
      <p:italic r:id="rId33"/>
      <p:boldItalic r:id="rId34"/>
    </p:embeddedFont>
  </p:embeddedFont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249" autoAdjust="0"/>
  </p:normalViewPr>
  <p:slideViewPr>
    <p:cSldViewPr snapToGrid="0">
      <p:cViewPr varScale="1">
        <p:scale>
          <a:sx n="103" d="100"/>
          <a:sy n="103" d="100"/>
        </p:scale>
        <p:origin x="132" y="29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3EC2C4-DC98-4C6F-9839-1171F9032859}" type="datetime1">
              <a:rPr lang="es-ES" smtClean="0"/>
              <a:t>29/11/2023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F7EA21-051C-417D-8277-1480AAF3683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701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14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17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8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059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58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53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94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69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31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B6C3AA-F712-469B-88F9-471FD6E0D58A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-101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32E97-E999-4C73-B14D-FD6E9ACC93FE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532272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BF86AC-8A79-475E-ABE0-17755B72E44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FC588-50A1-4599-8C29-F8BB1D4DEFD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DIVISIÓN DE SECCIÓN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1805A5-C669-4146-AC86-B3E9B274D7CE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B08A6-2ED5-484D-9908-50EB0EB5D87D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E82708-1200-4994-BC22-E198B8665A4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DFF56-2298-432F-9692-8F697EEF464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F1CFDA-2DF0-4BA4-908C-541CE65DB6F1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20E21-F680-4193-8765-FC9361BA553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7E468-350A-41FF-89DD-A92CA8FDCE0A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239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contenid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75EC3-B29B-402B-A789-7A4B913FF80C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E081AA-CB4A-46C9-B320-DE72C5FEFF9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A893E0-4834-40AD-BE5E-EC948875A26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contenid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contenid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391F5-C1A6-4748-A5AC-7895ACD5B20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2A596-D62C-4D9A-B2C5-ED28D327DEFD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052F1-E2F3-4890-BB01-52C50637C391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25A72E-876E-4DD0-BAEC-1E6593DD361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AA1234-55A3-466D-B43D-CD84A00E8F1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58320-7BD4-42A4-940F-71D9A2216F8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608C5-943E-47C4-A9DF-0D20C10E3D7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D9067-D2E2-47C9-9D70-DDEB246025F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0BD848-58A6-41CF-A43E-751F04850A28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C183D3-13EF-42A0-B957-E8C36E4D526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190557-0C2C-40CB-8542-C8B00810E365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7EBBC-ACAC-43E3-AAC9-6FD1EC442AE0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DIAPOSTIVA DE</a:t>
            </a:r>
            <a:br>
              <a:rPr lang="es-ES" noProof="0"/>
            </a:br>
            <a:r>
              <a:rPr lang="es-ES" noProof="0"/>
              <a:t>IMAGEN CON LEYENDA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5DD25-8EB1-484C-BA01-B6D484D3692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BF3E0-EB72-44D4-BAF1-F289196B58F8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6F2B-5A63-451F-8F15-A1FC95B6404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AB6BC-6D6C-484C-ADEC-627382BB4C7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55CBC-2531-45C2-BFC2-A5F86906DC4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rmación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0A72A-C242-4D01-B441-9B433A12A1F5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2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CEC10E-94B4-4723-9AC4-ED7C1647FDD0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43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D23BFC-B81B-4DB0-9FA7-6B009EDA93B3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516C64-ACA4-44F8-B272-9757EB818AE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3C2C7-290E-42AD-BD43-597B288F986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F7C1F-796E-45A0-A3CE-A1B6D61A229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5C332F-75E8-447A-ACC6-1C8218FF481D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0D6986-5745-470C-B0DA-6574B35EB69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F27615-44E6-4A66-B813-CC2A5564A1E2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F7F1E-D36A-4FE2-9612-A75FAA4F7D3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9044C-C266-46F6-BBC8-959B79DC58E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26308C-D72B-44ED-B851-7C27082C4B1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F183A-E288-4F10-BE34-3254C4B31A04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0B1C3-B417-4ACE-9167-916EFB81DC1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6136C0-528A-4C74-BAEC-082EFAF86D51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3CEB3F9C-CC28-4BCA-8DB0-AC6E5A8EF94F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jp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hyperlink" Target="https://predicting-beer-styles-with-machine-learning.streamlit.ap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hyperlink" Target="https://www.brewersfriend.com/2017/05/07/beer-styles-srm-color-chart-2017-updat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7" y="4364970"/>
            <a:ext cx="9643619" cy="1182478"/>
          </a:xfrm>
        </p:spPr>
        <p:txBody>
          <a:bodyPr rtlCol="0">
            <a:noAutofit/>
          </a:bodyPr>
          <a:lstStyle/>
          <a:p>
            <a:pPr rtl="0"/>
            <a:r>
              <a:rPr lang="es-ES" sz="4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CERTEZA EN TU CERVEZA</a:t>
            </a:r>
            <a:endParaRPr lang="es-ES" sz="48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897501"/>
            <a:ext cx="9453340" cy="601840"/>
          </a:xfrm>
        </p:spPr>
        <p:txBody>
          <a:bodyPr rtlCol="0">
            <a:normAutofit fontScale="92500"/>
          </a:bodyPr>
          <a:lstStyle/>
          <a:p>
            <a:pPr rtl="0"/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Modelos predictivos de estilos de cerveza – </a:t>
            </a:r>
            <a:r>
              <a:rPr lang="es-E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Machine </a:t>
            </a:r>
            <a:r>
              <a:rPr lang="es-ES" i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Learning</a:t>
            </a:r>
            <a:endParaRPr lang="es-ES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DF354-B2FA-4915-AF5C-6600D5A1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8" y="122255"/>
            <a:ext cx="4520278" cy="1430156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PIPELINES Y GRID SEARCHES: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812" y="1552411"/>
            <a:ext cx="4944208" cy="3753179"/>
          </a:xfrm>
        </p:spPr>
        <p:txBody>
          <a:bodyPr rtlCol="0">
            <a:normAutofit/>
          </a:bodyPr>
          <a:lstStyle/>
          <a:p>
            <a:r>
              <a:rPr lang="es-E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Primera prueba: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Escalado de los datos </a:t>
            </a:r>
            <a:r>
              <a:rPr lang="es-ES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con </a:t>
            </a:r>
            <a:r>
              <a:rPr lang="es-ES" sz="1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ColumnTransformer</a:t>
            </a:r>
            <a:r>
              <a:rPr lang="es-ES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y </a:t>
            </a:r>
            <a:r>
              <a:rPr lang="es-ES" sz="1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MinMaxScaler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SelectKBest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Clasificadores: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RandomForest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(profundidad)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SVC (C)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(profundidad)</a:t>
            </a:r>
            <a:endParaRPr lang="es-ES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KNN 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</a:t>
            </a:r>
            <a:r>
              <a:rPr lang="es-ES" sz="12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neighbors</a:t>
            </a:r>
            <a:r>
              <a:rPr lang="es-ES" sz="1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1-10)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Regresión logística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Refit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 F1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weighted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)</a:t>
            </a:r>
          </a:p>
          <a:p>
            <a:r>
              <a:rPr lang="es-E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Segunda prueba: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Sin escalado de los datos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10</a:t>
            </a:fld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3C5403F-E9CA-C689-E956-4A177DF87C9F}"/>
              </a:ext>
            </a:extLst>
          </p:cNvPr>
          <p:cNvSpPr txBox="1">
            <a:spLocks/>
          </p:cNvSpPr>
          <p:nvPr/>
        </p:nvSpPr>
        <p:spPr>
          <a:xfrm>
            <a:off x="5580939" y="540985"/>
            <a:ext cx="6012012" cy="2454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GRID SEARCH INSIGHTS:</a:t>
            </a:r>
          </a:p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estimador: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 profundidad =3 y k=3 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=5)</a:t>
            </a:r>
          </a:p>
          <a:p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Métricas: </a:t>
            </a:r>
          </a:p>
          <a:p>
            <a:pPr lvl="1" algn="r"/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F1(</a:t>
            </a:r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weighted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) – Combinación de ambas métricas:</a:t>
            </a:r>
          </a:p>
          <a:p>
            <a:pPr lvl="1" algn="r"/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Precision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las identificadas como PA, cuántas lo son</a:t>
            </a:r>
          </a:p>
          <a:p>
            <a:pPr lvl="1" algn="r"/>
            <a:r>
              <a:rPr lang="es-ES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Recall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todas las PA, cuántas identificó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417DA131-B44D-374C-46A0-505A501D8624}"/>
              </a:ext>
            </a:extLst>
          </p:cNvPr>
          <p:cNvSpPr txBox="1">
            <a:spLocks/>
          </p:cNvSpPr>
          <p:nvPr/>
        </p:nvSpPr>
        <p:spPr>
          <a:xfrm>
            <a:off x="8770775" y="3209731"/>
            <a:ext cx="2822175" cy="531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</a:t>
            </a:r>
            <a:r>
              <a:rPr lang="es-ES" b="1" i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b="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0,86</a:t>
            </a:r>
          </a:p>
        </p:txBody>
      </p:sp>
      <p:graphicFrame>
        <p:nvGraphicFramePr>
          <p:cNvPr id="20" name="Marcador de contenido 12">
            <a:extLst>
              <a:ext uri="{FF2B5EF4-FFF2-40B4-BE49-F238E27FC236}">
                <a16:creationId xmlns:a16="http://schemas.microsoft.com/office/drawing/2014/main" id="{A43AB433-90C3-1DAE-50F0-3150B83D98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386780"/>
              </p:ext>
            </p:extLst>
          </p:nvPr>
        </p:nvGraphicFramePr>
        <p:xfrm>
          <a:off x="8481014" y="3988492"/>
          <a:ext cx="2921101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82072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639029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F1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pic>
        <p:nvPicPr>
          <p:cNvPr id="26" name="Imagen 2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D58F7F2-E291-4E50-468D-D5D80A9F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586" y="2684970"/>
            <a:ext cx="4101933" cy="38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9C5E34-B612-4FE1-29AA-EBDD2464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8524F0-0FC3-F45F-E29B-E8F3640D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11</a:t>
            </a:fld>
            <a:endParaRPr lang="es-ES" noProof="0" dirty="0"/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C340B8D2-5CA4-13E0-BDB5-C4CC95B9F83A}"/>
              </a:ext>
            </a:extLst>
          </p:cNvPr>
          <p:cNvSpPr txBox="1">
            <a:spLocks/>
          </p:cNvSpPr>
          <p:nvPr/>
        </p:nvSpPr>
        <p:spPr>
          <a:xfrm>
            <a:off x="1322242" y="255733"/>
            <a:ext cx="4773757" cy="150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PIPELINES Y</a:t>
            </a:r>
          </a:p>
          <a:p>
            <a:r>
              <a:rPr lang="es-ES" dirty="0"/>
              <a:t>GRID SEARCHES II: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3EAC35-FDD8-96C2-F21B-9C64CD339844}"/>
              </a:ext>
            </a:extLst>
          </p:cNvPr>
          <p:cNvSpPr txBox="1">
            <a:spLocks/>
          </p:cNvSpPr>
          <p:nvPr/>
        </p:nvSpPr>
        <p:spPr>
          <a:xfrm>
            <a:off x="6445150" y="418917"/>
            <a:ext cx="4412572" cy="24253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Tercera prueba:</a:t>
            </a:r>
          </a:p>
          <a:p>
            <a:pPr lvl="1"/>
            <a:r>
              <a:rPr lang="es-ES" sz="1600" dirty="0"/>
              <a:t>Sin escalado de los datos</a:t>
            </a:r>
          </a:p>
          <a:p>
            <a:pPr lvl="1"/>
            <a:r>
              <a:rPr lang="es-ES" sz="1600" dirty="0"/>
              <a:t>Sabemos que </a:t>
            </a:r>
            <a:r>
              <a:rPr lang="es-ES" sz="1600" dirty="0" err="1"/>
              <a:t>SelectKBest</a:t>
            </a:r>
            <a:r>
              <a:rPr lang="es-ES" sz="1600" dirty="0"/>
              <a:t> = 3</a:t>
            </a:r>
          </a:p>
          <a:p>
            <a:pPr lvl="1"/>
            <a:r>
              <a:rPr lang="es-ES" sz="1600" dirty="0"/>
              <a:t>Clasificadores:</a:t>
            </a:r>
          </a:p>
          <a:p>
            <a:pPr lvl="2"/>
            <a:r>
              <a:rPr lang="es-ES" sz="1400" dirty="0"/>
              <a:t>SVC con nuevos parámetros (C y </a:t>
            </a:r>
            <a:r>
              <a:rPr lang="es-ES" sz="1400" dirty="0" err="1"/>
              <a:t>kernel</a:t>
            </a:r>
            <a:r>
              <a:rPr lang="es-ES" sz="1400" dirty="0"/>
              <a:t>)</a:t>
            </a:r>
          </a:p>
          <a:p>
            <a:pPr lvl="2"/>
            <a:r>
              <a:rPr lang="es-ES" sz="1400" dirty="0" err="1"/>
              <a:t>Adaboost</a:t>
            </a:r>
            <a:r>
              <a:rPr lang="es-ES" sz="1400" dirty="0"/>
              <a:t> (</a:t>
            </a:r>
            <a:r>
              <a:rPr lang="es-ES" sz="1400" dirty="0" err="1"/>
              <a:t>learning</a:t>
            </a:r>
            <a:r>
              <a:rPr lang="es-ES" sz="1400" dirty="0"/>
              <a:t> </a:t>
            </a:r>
            <a:r>
              <a:rPr lang="es-ES" sz="1400" dirty="0" err="1"/>
              <a:t>rate</a:t>
            </a:r>
            <a:r>
              <a:rPr lang="es-ES" sz="1400" dirty="0"/>
              <a:t>)</a:t>
            </a:r>
            <a:endParaRPr lang="es-ES" sz="1200" dirty="0"/>
          </a:p>
          <a:p>
            <a:pPr lvl="3"/>
            <a:r>
              <a:rPr lang="es-ES" sz="1400" dirty="0" err="1"/>
              <a:t>Estimator</a:t>
            </a:r>
            <a:r>
              <a:rPr lang="es-ES" sz="1400" dirty="0"/>
              <a:t>: </a:t>
            </a:r>
            <a:r>
              <a:rPr lang="es-ES" sz="1400" dirty="0" err="1"/>
              <a:t>Decision</a:t>
            </a:r>
            <a:r>
              <a:rPr lang="es-ES" sz="1400" dirty="0"/>
              <a:t> </a:t>
            </a:r>
            <a:r>
              <a:rPr lang="es-ES" sz="1400" dirty="0" err="1"/>
              <a:t>Tree</a:t>
            </a:r>
            <a:endParaRPr lang="es-ES" sz="1400" dirty="0"/>
          </a:p>
          <a:p>
            <a:pPr lvl="4"/>
            <a:r>
              <a:rPr lang="es-ES" sz="1400" dirty="0"/>
              <a:t>Profundidad y criterios</a:t>
            </a:r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6C93EFD0-B681-9741-3F2E-469049177A04}"/>
              </a:ext>
            </a:extLst>
          </p:cNvPr>
          <p:cNvSpPr txBox="1">
            <a:spLocks/>
          </p:cNvSpPr>
          <p:nvPr/>
        </p:nvSpPr>
        <p:spPr>
          <a:xfrm>
            <a:off x="6445150" y="2655149"/>
            <a:ext cx="5476262" cy="1699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3rd GRID SEARCH INSIGHTS:</a:t>
            </a:r>
          </a:p>
          <a:p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estimador: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Adaboost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profundidad=3,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l.rate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=0.01,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criterion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gini</a:t>
            </a:r>
            <a:endParaRPr lang="es-ES" sz="1600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n 13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4A28DD13-635D-F13A-4D5A-6F1667FA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242" y="1631582"/>
            <a:ext cx="4210943" cy="3970477"/>
          </a:xfrm>
          <a:prstGeom prst="rect">
            <a:avLst/>
          </a:prstGeom>
        </p:spPr>
      </p:pic>
      <p:graphicFrame>
        <p:nvGraphicFramePr>
          <p:cNvPr id="15" name="Marcador de contenido 12">
            <a:extLst>
              <a:ext uri="{FF2B5EF4-FFF2-40B4-BE49-F238E27FC236}">
                <a16:creationId xmlns:a16="http://schemas.microsoft.com/office/drawing/2014/main" id="{9FD67AE6-CF0D-5606-4456-9A2ED71FA0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605865"/>
              </p:ext>
            </p:extLst>
          </p:nvPr>
        </p:nvGraphicFramePr>
        <p:xfrm>
          <a:off x="7722730" y="4261604"/>
          <a:ext cx="2921101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82072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639029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F1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0.90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8B03EED9-320F-2FB8-2B9E-C0DFC79D28D3}"/>
              </a:ext>
            </a:extLst>
          </p:cNvPr>
          <p:cNvSpPr txBox="1">
            <a:spLocks/>
          </p:cNvSpPr>
          <p:nvPr/>
        </p:nvSpPr>
        <p:spPr>
          <a:xfrm>
            <a:off x="6445150" y="5772267"/>
            <a:ext cx="2822175" cy="503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</a:t>
            </a:r>
            <a:r>
              <a:rPr lang="es-ES" b="1" i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b="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0,81</a:t>
            </a:r>
          </a:p>
        </p:txBody>
      </p:sp>
    </p:spTree>
    <p:extLst>
      <p:ext uri="{BB962C8B-B14F-4D97-AF65-F5344CB8AC3E}">
        <p14:creationId xmlns:p14="http://schemas.microsoft.com/office/powerpoint/2010/main" val="123581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7000" b="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37A0A57-5B53-068C-8391-AD08407B4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873" y="1916350"/>
            <a:ext cx="9075882" cy="915873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ADABOOST DECISION TREE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B5C2FF9C-0EA5-4A9A-AECA-52862729B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651CC6-90AE-AED3-2272-99367453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1E0AC5-73E0-E7FC-37CA-55E3E80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12</a:t>
            </a:fld>
            <a:endParaRPr lang="es-ES" noProof="0"/>
          </a:p>
        </p:txBody>
      </p:sp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8C24C304-7F95-EBDA-2855-D55B6DEA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00756"/>
            <a:ext cx="12192000" cy="39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8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7" y="122255"/>
            <a:ext cx="5158812" cy="1430156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PIPELINES Y</a:t>
            </a:r>
            <a:b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GRID SEARCHES III: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798" y="1552412"/>
            <a:ext cx="4375041" cy="1769286"/>
          </a:xfrm>
        </p:spPr>
        <p:txBody>
          <a:bodyPr rtlCol="0">
            <a:normAutofit/>
          </a:bodyPr>
          <a:lstStyle/>
          <a:p>
            <a:r>
              <a:rPr lang="es-E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Últimas pruebas: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Hiperparametrización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del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(mejor estimador)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=3) /(y GS)</a:t>
            </a: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escalado de los datos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13</a:t>
            </a:fld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3C5403F-E9CA-C689-E956-4A177DF87C9F}"/>
              </a:ext>
            </a:extLst>
          </p:cNvPr>
          <p:cNvSpPr txBox="1">
            <a:spLocks/>
          </p:cNvSpPr>
          <p:nvPr/>
        </p:nvSpPr>
        <p:spPr>
          <a:xfrm>
            <a:off x="1022186" y="4016802"/>
            <a:ext cx="4192281" cy="164222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endParaRPr lang="es-ES" sz="1800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profundidad 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k=3 (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nodes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 simples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estimators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criterion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Friedman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 simples Split: 2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417DA131-B44D-374C-46A0-505A501D8624}"/>
              </a:ext>
            </a:extLst>
          </p:cNvPr>
          <p:cNvSpPr txBox="1">
            <a:spLocks/>
          </p:cNvSpPr>
          <p:nvPr/>
        </p:nvSpPr>
        <p:spPr>
          <a:xfrm>
            <a:off x="8347639" y="4837913"/>
            <a:ext cx="2822175" cy="531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 </a:t>
            </a:r>
            <a:r>
              <a:rPr lang="es-ES" b="1" i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b="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0,86</a:t>
            </a:r>
          </a:p>
        </p:txBody>
      </p:sp>
      <p:pic>
        <p:nvPicPr>
          <p:cNvPr id="7" name="Imagen 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3488BBA-E861-FA04-8A10-567190E71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0" y="885031"/>
            <a:ext cx="4192282" cy="395288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BCF259-6748-8760-EA87-47CFB46EC9B0}"/>
              </a:ext>
            </a:extLst>
          </p:cNvPr>
          <p:cNvSpPr txBox="1"/>
          <p:nvPr/>
        </p:nvSpPr>
        <p:spPr>
          <a:xfrm>
            <a:off x="614873" y="3388546"/>
            <a:ext cx="6144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RANDOMIZED SEARCH INSIGHTS:</a:t>
            </a:r>
          </a:p>
        </p:txBody>
      </p:sp>
    </p:spTree>
    <p:extLst>
      <p:ext uri="{BB962C8B-B14F-4D97-AF65-F5344CB8AC3E}">
        <p14:creationId xmlns:p14="http://schemas.microsoft.com/office/powerpoint/2010/main" val="125033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t="-12000" r="-3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A3F39AB-0FBC-55F6-D5DE-98378FB98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924" y="467611"/>
            <a:ext cx="4485093" cy="1503231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APRENDIZAJE</a:t>
            </a:r>
            <a:br>
              <a:rPr lang="es-ES" b="0" dirty="0"/>
            </a:br>
            <a:r>
              <a:rPr lang="es-ES" b="0" dirty="0"/>
              <a:t>NO SUPERVISADO:</a:t>
            </a:r>
            <a:br>
              <a:rPr lang="es-ES" dirty="0"/>
            </a:br>
            <a:r>
              <a:rPr lang="es-ES" dirty="0"/>
              <a:t>CLUSTERING</a:t>
            </a:r>
          </a:p>
        </p:txBody>
      </p:sp>
      <p:pic>
        <p:nvPicPr>
          <p:cNvPr id="3" name="Marcador de contenido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E4126EC-BB52-FBB9-370A-244ED8B0D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873" y="2677888"/>
            <a:ext cx="3969017" cy="2935986"/>
          </a:xfr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9C5E34-B612-4FE1-29AA-EBDD2464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8524F0-0FC3-F45F-E29B-E8F3640D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5458B4E3-60F2-57A0-1B20-CA1195DCA3D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70365" y="2165971"/>
            <a:ext cx="4124643" cy="530579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Silhouette</a:t>
            </a:r>
            <a:r>
              <a:rPr lang="es-ES" dirty="0">
                <a:solidFill>
                  <a:schemeClr val="tx1"/>
                </a:solidFill>
              </a:rPr>
              <a:t> score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65C5E2-540E-5D7E-FAFB-34B03179D6E8}"/>
              </a:ext>
            </a:extLst>
          </p:cNvPr>
          <p:cNvSpPr txBox="1">
            <a:spLocks/>
          </p:cNvSpPr>
          <p:nvPr/>
        </p:nvSpPr>
        <p:spPr>
          <a:xfrm>
            <a:off x="870365" y="5613874"/>
            <a:ext cx="3458032" cy="410710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Mejores valores de k: 2 (y 5)</a:t>
            </a:r>
          </a:p>
        </p:txBody>
      </p:sp>
      <p:pic>
        <p:nvPicPr>
          <p:cNvPr id="14" name="Imagen 1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24F4CE65-493C-D0D7-996C-07546CEF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54" y="551663"/>
            <a:ext cx="2517436" cy="2394334"/>
          </a:xfrm>
          <a:prstGeom prst="rect">
            <a:avLst/>
          </a:prstGeom>
        </p:spPr>
      </p:pic>
      <p:pic>
        <p:nvPicPr>
          <p:cNvPr id="16" name="Imagen 15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AAA3008C-9C59-025F-8F99-C10171450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379" y="4108815"/>
            <a:ext cx="2534515" cy="241057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0C05170-FA71-5504-D995-0DEE823188C9}"/>
              </a:ext>
            </a:extLst>
          </p:cNvPr>
          <p:cNvSpPr txBox="1"/>
          <p:nvPr/>
        </p:nvSpPr>
        <p:spPr>
          <a:xfrm>
            <a:off x="6161984" y="231092"/>
            <a:ext cx="714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k</a:t>
            </a:r>
            <a:r>
              <a:rPr lang="es-ES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=2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8B1FC5-3E4D-06CE-9FC2-1FD6341B1BA3}"/>
              </a:ext>
            </a:extLst>
          </p:cNvPr>
          <p:cNvSpPr txBox="1"/>
          <p:nvPr/>
        </p:nvSpPr>
        <p:spPr>
          <a:xfrm>
            <a:off x="6189978" y="3736531"/>
            <a:ext cx="714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k</a:t>
            </a:r>
            <a:r>
              <a:rPr lang="es-ES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=5</a:t>
            </a:r>
          </a:p>
        </p:txBody>
      </p:sp>
      <p:pic>
        <p:nvPicPr>
          <p:cNvPr id="21" name="Imagen 2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B286B09-A22D-4F71-5261-3B87ABE7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360" y="2047409"/>
            <a:ext cx="3055901" cy="24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9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184638"/>
            <a:ext cx="8261853" cy="1119506"/>
          </a:xfrm>
        </p:spPr>
        <p:txBody>
          <a:bodyPr rtlCol="0"/>
          <a:lstStyle/>
          <a:p>
            <a:pPr rtl="0"/>
            <a:r>
              <a:rPr lang="es-ES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RESULTADOS Y PRÓXIMOS PASOS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 rtlCol="0">
            <a:normAutofit fontScale="85000" lnSpcReduction="10000"/>
          </a:bodyPr>
          <a:lstStyle/>
          <a:p>
            <a:pPr rtl="0"/>
            <a:r>
              <a:rPr lang="es-ES" dirty="0"/>
              <a:t>Obtención de nuevos datos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15</a:t>
            </a:fld>
            <a:endParaRPr lang="es-ES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67663" y="2672914"/>
            <a:ext cx="2513138" cy="305189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dirty="0"/>
              <a:t>Modelos con NN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28800" y="4746794"/>
            <a:ext cx="3406823" cy="499493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dirty="0"/>
              <a:t>Restructurar los datos originales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12647" y="4744547"/>
            <a:ext cx="3256674" cy="323733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 sz="2000" dirty="0"/>
              <a:t>Escala de color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118492" y="2651764"/>
            <a:ext cx="2919622" cy="345001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dirty="0" err="1"/>
              <a:t>RandomUnderSampler</a:t>
            </a:r>
            <a:endParaRPr lang="es-ES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947181"/>
            <a:ext cx="3215514" cy="86868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sz="1400" dirty="0"/>
              <a:t>Si bien el modelo falla más al clasificar las </a:t>
            </a:r>
            <a:r>
              <a:rPr lang="es-ES" sz="1400" b="1" dirty="0"/>
              <a:t>cervezas rubias</a:t>
            </a:r>
            <a:r>
              <a:rPr lang="es-ES" sz="1400" dirty="0"/>
              <a:t>, si hubiera una variable que indicase si es </a:t>
            </a:r>
            <a:r>
              <a:rPr lang="es-ES" sz="1400" b="1" dirty="0"/>
              <a:t>de trigo o cebada </a:t>
            </a:r>
            <a:r>
              <a:rPr lang="es-ES" sz="1400" dirty="0"/>
              <a:t>se mitigaría este error.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937850"/>
            <a:ext cx="3256674" cy="49949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sz="1400" dirty="0"/>
              <a:t>El próximo paso sería probar a entrenar una red neuronal.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77066" y="5030956"/>
            <a:ext cx="3256674" cy="642612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sz="1400" dirty="0"/>
              <a:t>Se podría clasificar los 175 estilos iniciales de muchas otras maneras hasta dar con la forma óptima (en la que se eliminen menos).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6" y="4974970"/>
            <a:ext cx="3388713" cy="839633"/>
          </a:xfrm>
        </p:spPr>
        <p:txBody>
          <a:bodyPr rtlCol="0">
            <a:noAutofit/>
          </a:bodyPr>
          <a:lstStyle/>
          <a:p>
            <a:pPr rtl="0"/>
            <a:r>
              <a:rPr lang="es-ES" sz="1300" dirty="0"/>
              <a:t>Aunque en la fuente de datos consta la escala SRM, sospecho que algunos usuarios introdujeron el valor en escala EBC, por lo que habría que convertir ciertos datos.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118492" y="2873737"/>
            <a:ext cx="3256674" cy="820826"/>
          </a:xfrm>
        </p:spPr>
        <p:txBody>
          <a:bodyPr rtlCol="0">
            <a:noAutofit/>
          </a:bodyPr>
          <a:lstStyle/>
          <a:p>
            <a:pPr rtl="0"/>
            <a:r>
              <a:rPr lang="es-ES" sz="1300" dirty="0"/>
              <a:t>He utilizado este método para equilibrar las clases, pero se debería probar con otros como </a:t>
            </a:r>
            <a:r>
              <a:rPr lang="es-ES" sz="1300" i="1" dirty="0" err="1"/>
              <a:t>stratify</a:t>
            </a:r>
            <a:r>
              <a:rPr lang="es-ES" sz="1300" dirty="0"/>
              <a:t> u otro método para asignar los estilos de forma más uniforme.</a:t>
            </a:r>
          </a:p>
        </p:txBody>
      </p:sp>
      <p:pic>
        <p:nvPicPr>
          <p:cNvPr id="61" name="Marcador de posición de imagen 60" descr="Objetivo">
            <a:extLst>
              <a:ext uri="{FF2B5EF4-FFF2-40B4-BE49-F238E27FC236}">
                <a16:creationId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22823" y="1815742"/>
            <a:ext cx="867600" cy="868680"/>
          </a:xfrm>
        </p:spPr>
      </p:pic>
      <p:pic>
        <p:nvPicPr>
          <p:cNvPr id="77" name="Marcador de posición de imagen 76" descr="Diana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Gráfico 10" descr="Cerebro con relleno sólido">
            <a:extLst>
              <a:ext uri="{FF2B5EF4-FFF2-40B4-BE49-F238E27FC236}">
                <a16:creationId xmlns:a16="http://schemas.microsoft.com/office/drawing/2014/main" id="{33442F03-655E-D93E-8D09-668E08D68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8766" y="1795956"/>
            <a:ext cx="914400" cy="914400"/>
          </a:xfrm>
          <a:prstGeom prst="rect">
            <a:avLst/>
          </a:prstGeom>
        </p:spPr>
      </p:pic>
      <p:pic>
        <p:nvPicPr>
          <p:cNvPr id="13" name="Gráfico 12" descr="Cerveza contorno">
            <a:extLst>
              <a:ext uri="{FF2B5EF4-FFF2-40B4-BE49-F238E27FC236}">
                <a16:creationId xmlns:a16="http://schemas.microsoft.com/office/drawing/2014/main" id="{74ED1FD4-30AB-08CA-F8B0-20C4BFC1CF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9269" y="3804802"/>
            <a:ext cx="914400" cy="914400"/>
          </a:xfrm>
          <a:prstGeom prst="rect">
            <a:avLst/>
          </a:prstGeom>
        </p:spPr>
      </p:pic>
      <p:pic>
        <p:nvPicPr>
          <p:cNvPr id="17" name="Gráfico 16" descr="Cerveza con relleno sólido">
            <a:extLst>
              <a:ext uri="{FF2B5EF4-FFF2-40B4-BE49-F238E27FC236}">
                <a16:creationId xmlns:a16="http://schemas.microsoft.com/office/drawing/2014/main" id="{06446916-8088-E63F-EA66-678E3DB410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0266" y="1770022"/>
            <a:ext cx="914400" cy="914400"/>
          </a:xfrm>
          <a:prstGeom prst="rect">
            <a:avLst/>
          </a:prstGeom>
        </p:spPr>
      </p:pic>
      <p:sp>
        <p:nvSpPr>
          <p:cNvPr id="44" name="Subtítulo 2">
            <a:extLst>
              <a:ext uri="{FF2B5EF4-FFF2-40B4-BE49-F238E27FC236}">
                <a16:creationId xmlns:a16="http://schemas.microsoft.com/office/drawing/2014/main" id="{4536BF01-26A6-41D0-FBD8-82F08DCD95C8}"/>
              </a:ext>
            </a:extLst>
          </p:cNvPr>
          <p:cNvSpPr txBox="1">
            <a:spLocks/>
          </p:cNvSpPr>
          <p:nvPr/>
        </p:nvSpPr>
        <p:spPr>
          <a:xfrm>
            <a:off x="8121954" y="4733017"/>
            <a:ext cx="2916160" cy="32373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s-ES" sz="1900" b="1" dirty="0">
                <a:solidFill>
                  <a:schemeClr val="tx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 a </a:t>
            </a:r>
            <a:r>
              <a:rPr lang="es-ES" sz="1900" b="1" dirty="0" err="1">
                <a:solidFill>
                  <a:schemeClr val="tx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</a:t>
            </a:r>
            <a:endParaRPr lang="es-ES" sz="1900" b="1" dirty="0">
              <a:solidFill>
                <a:schemeClr val="tx2"/>
              </a:solidFill>
            </a:endParaRPr>
          </a:p>
        </p:txBody>
      </p:sp>
      <p:pic>
        <p:nvPicPr>
          <p:cNvPr id="46" name="Gráfico 45" descr="Internet de las cosas contorno">
            <a:extLst>
              <a:ext uri="{FF2B5EF4-FFF2-40B4-BE49-F238E27FC236}">
                <a16:creationId xmlns:a16="http://schemas.microsoft.com/office/drawing/2014/main" id="{C79FFE6D-86C3-A01E-76E6-599B013CDD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8085" y="38327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¡SALUD!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F9AFE-8B50-4B6D-B980-C1F1773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66000" r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399" y="233123"/>
            <a:ext cx="4972293" cy="1536580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DATOS Y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2</a:t>
            </a:fld>
            <a:endParaRPr lang="es-ES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360645" y="1931436"/>
            <a:ext cx="2556588" cy="634481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>
                <a:hlinkClick r:id="rId4"/>
              </a:rPr>
              <a:t>Brewersfriend.com</a:t>
            </a:r>
            <a:endParaRPr lang="es-ES" sz="24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A067641-6351-08D2-5782-70170EA15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4" y="2727650"/>
            <a:ext cx="5485746" cy="281802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02EA420-8F47-BDAD-9A1B-004B70C6D6BF}"/>
              </a:ext>
            </a:extLst>
          </p:cNvPr>
          <p:cNvSpPr txBox="1"/>
          <p:nvPr/>
        </p:nvSpPr>
        <p:spPr>
          <a:xfrm>
            <a:off x="6096000" y="1156895"/>
            <a:ext cx="5701461" cy="4271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75 000 cervezas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175 estilos</a:t>
            </a:r>
          </a:p>
          <a:p>
            <a:pPr algn="r"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Niveles de alcohol de 0% al 53% vol.</a:t>
            </a:r>
          </a:p>
          <a:p>
            <a:pPr rtl="0">
              <a:lnSpc>
                <a:spcPct val="30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Niveles de amargor de 0 a 3409 IBU</a:t>
            </a:r>
          </a:p>
          <a:p>
            <a:pPr algn="r"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 de color de 1 a 186 SRM</a:t>
            </a:r>
          </a:p>
          <a:p>
            <a:pPr rtl="0">
              <a:lnSpc>
                <a:spcPct val="2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 variables iniciales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319226"/>
            <a:ext cx="8807116" cy="915873"/>
          </a:xfrm>
        </p:spPr>
        <p:txBody>
          <a:bodyPr>
            <a:normAutofit fontScale="90000"/>
          </a:bodyPr>
          <a:lstStyle/>
          <a:p>
            <a:r>
              <a:rPr lang="es-ES" dirty="0"/>
              <a:t>LAS UNIDADES DE MEDIDA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80A249B-5B19-9E46-AEBC-2F5075EF8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390" y="468427"/>
            <a:ext cx="10786188" cy="396361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Alcohol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by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(ABV)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</a:p>
          <a:p>
            <a:pPr marL="1143000" lvl="1" indent="-457200" algn="r"/>
            <a:r>
              <a:rPr lang="es-ES" sz="16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Pale ales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y </a:t>
            </a:r>
            <a:r>
              <a:rPr lang="es-ES" sz="1600" i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stouts</a:t>
            </a:r>
            <a:r>
              <a:rPr lang="es-ES" sz="16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tienen más por lo general, pero no hay un estándar fijo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International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Bitterness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Units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(IBU):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Suave: hasta20 IBU;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Algo </a:t>
            </a:r>
            <a:r>
              <a:rPr lang="en-U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amarga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20 a 30 IBU;</a:t>
            </a:r>
          </a:p>
          <a:p>
            <a:pPr marL="1143000" lvl="1" indent="-457200" algn="r"/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Muy Amarga – de 30 a 60 IBU;</a:t>
            </a:r>
          </a:p>
          <a:p>
            <a:pPr marL="1143000" lvl="1" indent="-457200" algn="r"/>
            <a:r>
              <a:rPr lang="es-E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‘Extrema’ – más de 60 IBU.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Standard Reference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Method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(SRM):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Rubia – de 1 a 15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Tostada – de 12 a 22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Oscura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- de 23 a 35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Negra – de 35 a 50 SRM (u 80 EBC)</a:t>
            </a:r>
          </a:p>
          <a:p>
            <a:pPr marL="1143000" lvl="1" indent="-457200"/>
            <a:endParaRPr lang="es-ES" sz="1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8C5CAD3E-FA39-A597-DD1E-3634153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5145595"/>
            <a:ext cx="55245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8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-15563"/>
            <a:ext cx="10765555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LIMPIEZA DE LOS NOMBRES DE ESTILOS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094129"/>
            <a:ext cx="7263319" cy="364226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Mapeo exhaustivo de los 175 estilos de cerveza hasta reducirlos a 6: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E93930-8163-ACD0-72BB-6A3D424272F9}"/>
              </a:ext>
            </a:extLst>
          </p:cNvPr>
          <p:cNvSpPr txBox="1"/>
          <p:nvPr/>
        </p:nvSpPr>
        <p:spPr>
          <a:xfrm>
            <a:off x="7967051" y="1614640"/>
            <a:ext cx="36259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Claramente, habrá que equilibrar las clases para el entrenamiento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21" name="Marcador de contenido 2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B550761-041E-6A61-51A2-C4A06E15107D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7967051" y="2556261"/>
            <a:ext cx="3625900" cy="3339144"/>
          </a:xfr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A3232501-0941-A88F-8032-773332E72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195" y="1682895"/>
            <a:ext cx="6412146" cy="42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-15563"/>
            <a:ext cx="10765555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LIMPIEZA DE LOS NOMBRES DE ESTILOS II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0963" y="1421972"/>
            <a:ext cx="2720182" cy="457330"/>
          </a:xfrm>
        </p:spPr>
        <p:txBody>
          <a:bodyPr rtlCol="0">
            <a:normAutofit fontScale="85000" lnSpcReduction="20000"/>
          </a:bodyPr>
          <a:lstStyle/>
          <a:p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(Pruebas con ordenación por 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y por amargor)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5</a:t>
            </a:fld>
            <a:endParaRPr lang="es-ES"/>
          </a:p>
        </p:txBody>
      </p: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BD7D7D51-B9D8-0E73-7FAD-F7308F8DB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61848"/>
              </p:ext>
            </p:extLst>
          </p:nvPr>
        </p:nvGraphicFramePr>
        <p:xfrm>
          <a:off x="8005022" y="2136140"/>
          <a:ext cx="3112065" cy="2585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74947">
                  <a:extLst>
                    <a:ext uri="{9D8B030D-6E8A-4147-A177-3AD203B41FA5}">
                      <a16:colId xmlns:a16="http://schemas.microsoft.com/office/drawing/2014/main" val="3409713616"/>
                    </a:ext>
                  </a:extLst>
                </a:gridCol>
                <a:gridCol w="737118">
                  <a:extLst>
                    <a:ext uri="{9D8B030D-6E8A-4147-A177-3AD203B41FA5}">
                      <a16:colId xmlns:a16="http://schemas.microsoft.com/office/drawing/2014/main" val="2130758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Code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7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solidFill>
                            <a:schemeClr val="tx1"/>
                          </a:solidFill>
                        </a:rPr>
                        <a:t>Wheat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0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01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Pale Lager/Blonde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25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Pale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2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97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 err="1">
                          <a:solidFill>
                            <a:schemeClr val="tx1"/>
                          </a:solidFill>
                        </a:rPr>
                        <a:t>Strong</a:t>
                      </a:r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3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Brown 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4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2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Stout/Porter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5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133665"/>
                  </a:ext>
                </a:extLst>
              </a:tr>
            </a:tbl>
          </a:graphicData>
        </a:graphic>
      </p:graphicFrame>
      <p:pic>
        <p:nvPicPr>
          <p:cNvPr id="10" name="Imagen 9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1076BF1E-B146-24D2-7B77-27C5679C6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91" y="1650637"/>
            <a:ext cx="6149821" cy="42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t="-21000" r="-33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B4A393-9E34-8B2F-CFA2-68E2B6D4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73" y="3936913"/>
            <a:ext cx="5275203" cy="1536580"/>
          </a:xfrm>
        </p:spPr>
        <p:txBody>
          <a:bodyPr>
            <a:normAutofit/>
          </a:bodyPr>
          <a:lstStyle/>
          <a:p>
            <a:r>
              <a:rPr lang="es-ES" dirty="0"/>
              <a:t>TRANSFORMACIÓN DE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090947-5085-9B74-5D95-7422A3D5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1D6CD3-B6B3-EABF-C5ED-A132015E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17" name="Marcador de contenido 16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C19EDE6-37A8-8F42-70A9-8F2AC55E9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441262"/>
            <a:ext cx="5901917" cy="2980931"/>
          </a:xfr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C78F0B4-8703-1750-9F7B-326E551001EE}"/>
              </a:ext>
            </a:extLst>
          </p:cNvPr>
          <p:cNvSpPr txBox="1">
            <a:spLocks/>
          </p:cNvSpPr>
          <p:nvPr/>
        </p:nvSpPr>
        <p:spPr>
          <a:xfrm>
            <a:off x="6940027" y="364634"/>
            <a:ext cx="4652924" cy="2611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s-E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Exploración de los datos iniciales y eliminación de ruido, variables inútiles y valores nulos: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Eliminación de estilos minoritarios (ediciones limitadas, sidras y cervezas sin alcohol)</a:t>
            </a:r>
            <a:endParaRPr lang="es-ES" sz="2400" dirty="0"/>
          </a:p>
        </p:txBody>
      </p:sp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7E66EEE5-8560-757F-1759-220C0980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25" y="3169185"/>
            <a:ext cx="5392430" cy="27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5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8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732" y="4537309"/>
            <a:ext cx="10444476" cy="862827"/>
          </a:xfrm>
        </p:spPr>
        <p:txBody>
          <a:bodyPr rtlCol="0">
            <a:noAutofit/>
          </a:bodyPr>
          <a:lstStyle/>
          <a:p>
            <a:pPr rtl="0"/>
            <a:r>
              <a:rPr lang="es-ES" sz="2800" dirty="0"/>
              <a:t>RESULTADOS DE </a:t>
            </a:r>
            <a:r>
              <a:rPr lang="es-ES" sz="2800" i="1" dirty="0"/>
              <a:t>FEATURING ENGINEERING </a:t>
            </a:r>
            <a:r>
              <a:rPr lang="es-ES" sz="2800" dirty="0"/>
              <a:t>Y LIMPIEZA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 fontScale="32500" lnSpcReduction="20000"/>
          </a:bodyPr>
          <a:lstStyle/>
          <a:p>
            <a:pPr rtl="0"/>
            <a:r>
              <a:rPr lang="es-ES"/>
              <a:t>20XX</a:t>
            </a:r>
          </a:p>
        </p:txBody>
      </p:sp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E2CFAD25-7FE6-259B-C7A7-298A333A4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2" y="1782017"/>
            <a:ext cx="5010733" cy="2552021"/>
          </a:xfrm>
          <a:prstGeom prst="rect">
            <a:avLst/>
          </a:prstGeom>
        </p:spPr>
      </p:pic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8A6C72CD-F1C4-D308-67C3-9810A5CB7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149" y="320954"/>
            <a:ext cx="5010734" cy="25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65" y="334704"/>
            <a:ext cx="10754751" cy="100525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CORRELACIONES TRAS LA LIMPIEZA DE DATOS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8</a:t>
            </a:fld>
            <a:endParaRPr lang="es-ES"/>
          </a:p>
        </p:txBody>
      </p:sp>
      <p:pic>
        <p:nvPicPr>
          <p:cNvPr id="11" name="Imagen 10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0104080A-1BC0-E324-B3D3-29FA0B0D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28" y="1450244"/>
            <a:ext cx="7635544" cy="44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87" y="338997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b="0" dirty="0"/>
              <a:t>MODELO DE PRUEBA: </a:t>
            </a:r>
            <a:r>
              <a:rPr lang="es-ES" sz="3600" dirty="0"/>
              <a:t>REGRESIÓN LOGÍSTICA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9</a:t>
            </a:fld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1167" y="1286246"/>
            <a:ext cx="5183188" cy="2888970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Con y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escalado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de los datos (con dos </a:t>
            </a:r>
            <a:r>
              <a:rPr lang="es-ES" sz="2000" i="1" dirty="0" err="1">
                <a:solidFill>
                  <a:schemeClr val="tx2">
                    <a:lumMod val="50000"/>
                  </a:schemeClr>
                </a:solidFill>
              </a:rPr>
              <a:t>scalers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 distintos)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Separación en </a:t>
            </a:r>
            <a:r>
              <a:rPr lang="es-ES" sz="2000" i="1" dirty="0" err="1">
                <a:solidFill>
                  <a:schemeClr val="tx2">
                    <a:lumMod val="50000"/>
                  </a:schemeClr>
                </a:solidFill>
              </a:rPr>
              <a:t>train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 y </a:t>
            </a:r>
            <a:r>
              <a:rPr lang="es-ES" sz="2000" i="1" dirty="0">
                <a:solidFill>
                  <a:schemeClr val="tx2">
                    <a:lumMod val="50000"/>
                  </a:schemeClr>
                </a:solidFill>
              </a:rPr>
              <a:t>test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Definición de X e 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X = [[‘</a:t>
            </a:r>
            <a:r>
              <a:rPr lang="es-ES" sz="1600" dirty="0" err="1">
                <a:solidFill>
                  <a:schemeClr val="tx2">
                    <a:lumMod val="50000"/>
                  </a:schemeClr>
                </a:solidFill>
              </a:rPr>
              <a:t>ABV’,’IBU’,’Color</a:t>
            </a:r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’]]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>
                    <a:lumMod val="50000"/>
                  </a:schemeClr>
                </a:solidFill>
              </a:rPr>
              <a:t>y = [‘Style’]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Utilización de </a:t>
            </a:r>
            <a:r>
              <a:rPr lang="es-ES" sz="20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RandomUnderSampler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todos los casos</a:t>
            </a:r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2365EA95-4C0B-FD01-BE78-6212368A8EF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44297624"/>
              </p:ext>
            </p:extLst>
          </p:nvPr>
        </p:nvGraphicFramePr>
        <p:xfrm>
          <a:off x="7460441" y="4295236"/>
          <a:ext cx="3011625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52793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658832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Accuracy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0.79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Precision</a:t>
                      </a:r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0.84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F1 score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0.81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2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Recall</a:t>
                      </a:r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 score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0.79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</a:tbl>
          </a:graphicData>
        </a:graphic>
      </p:graphicFrame>
      <p:pic>
        <p:nvPicPr>
          <p:cNvPr id="17" name="Marcador de contenido 1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A2FA4274-6A77-707A-DA9C-5CA6A70A35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04267" y="1819469"/>
            <a:ext cx="4109065" cy="3874417"/>
          </a:xfrm>
        </p:spPr>
      </p:pic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2">
      <a:dk1>
        <a:sysClr val="windowText" lastClr="000000"/>
      </a:dk1>
      <a:lt1>
        <a:srgbClr val="272723"/>
      </a:lt1>
      <a:dk2>
        <a:srgbClr val="505046"/>
      </a:dk2>
      <a:lt2>
        <a:srgbClr val="5B3A00"/>
      </a:lt2>
      <a:accent1>
        <a:srgbClr val="B77500"/>
      </a:accent1>
      <a:accent2>
        <a:srgbClr val="F49C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591200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1010_TF22920738.potx" id="{56116BBC-8527-47FF-80CD-6FAD4571CB65}" vid="{73F5FF7D-D355-46E8-80EA-7F016E6C3A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y elegante en negrita</Template>
  <TotalTime>440</TotalTime>
  <Words>885</Words>
  <Application>Microsoft Office PowerPoint</Application>
  <PresentationFormat>Panorámica</PresentationFormat>
  <Paragraphs>191</Paragraphs>
  <Slides>16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Speak Pro</vt:lpstr>
      <vt:lpstr>Avenir Next LT Pro</vt:lpstr>
      <vt:lpstr>Calibri</vt:lpstr>
      <vt:lpstr>Arial</vt:lpstr>
      <vt:lpstr>Tema de Office</vt:lpstr>
      <vt:lpstr>CERTEZA EN TU CERVEZA</vt:lpstr>
      <vt:lpstr>DATOS Y VARIABLES</vt:lpstr>
      <vt:lpstr>LAS UNIDADES DE MEDIDA</vt:lpstr>
      <vt:lpstr>LIMPIEZA DE LOS NOMBRES DE ESTILOS</vt:lpstr>
      <vt:lpstr>LIMPIEZA DE LOS NOMBRES DE ESTILOS II</vt:lpstr>
      <vt:lpstr>TRANSFORMACIÓN DE VARIABLES</vt:lpstr>
      <vt:lpstr>RESULTADOS DE FEATURING ENGINEERING Y LIMPIEZA</vt:lpstr>
      <vt:lpstr>CORRELACIONES TRAS LA LIMPIEZA DE DATOS</vt:lpstr>
      <vt:lpstr>MODELO DE PRUEBA: REGRESIÓN LOGÍSTICA</vt:lpstr>
      <vt:lpstr>PIPELINES Y GRID SEARCHES:</vt:lpstr>
      <vt:lpstr>Presentación de PowerPoint</vt:lpstr>
      <vt:lpstr>ADABOOST DECISION TREE</vt:lpstr>
      <vt:lpstr>PIPELINES Y GRID SEARCHES III:</vt:lpstr>
      <vt:lpstr>APRENDIZAJE NO SUPERVISADO: CLUSTERING</vt:lpstr>
      <vt:lpstr>RESULTADOS Y PRÓXIMOS PASOS</vt:lpstr>
      <vt:lpstr>¡SALUD!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FERNANDEZ GONZALEZ, SAMUEL</dc:creator>
  <cp:lastModifiedBy>FERNANDEZ GONZALEZ, SAMUEL</cp:lastModifiedBy>
  <cp:revision>35</cp:revision>
  <dcterms:created xsi:type="dcterms:W3CDTF">2023-11-25T19:25:14Z</dcterms:created>
  <dcterms:modified xsi:type="dcterms:W3CDTF">2023-11-29T19:19:54Z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bf4bb52-9e9d-4296-940a-59002820a53c_Enabled">
    <vt:lpwstr>true</vt:lpwstr>
  </property>
  <property fmtid="{D5CDD505-2E9C-101B-9397-08002B2CF9AE}" pid="4" name="MSIP_Label_5bf4bb52-9e9d-4296-940a-59002820a53c_SetDate">
    <vt:lpwstr>2023-11-25T19:30:42Z</vt:lpwstr>
  </property>
  <property fmtid="{D5CDD505-2E9C-101B-9397-08002B2CF9AE}" pid="5" name="MSIP_Label_5bf4bb52-9e9d-4296-940a-59002820a53c_Method">
    <vt:lpwstr>Standard</vt:lpwstr>
  </property>
  <property fmtid="{D5CDD505-2E9C-101B-9397-08002B2CF9AE}" pid="6" name="MSIP_Label_5bf4bb52-9e9d-4296-940a-59002820a53c_Name">
    <vt:lpwstr>5bf4bb52-9e9d-4296-940a-59002820a53c</vt:lpwstr>
  </property>
  <property fmtid="{D5CDD505-2E9C-101B-9397-08002B2CF9AE}" pid="7" name="MSIP_Label_5bf4bb52-9e9d-4296-940a-59002820a53c_SiteId">
    <vt:lpwstr>cbeb3ecc-6f45-4183-b5a8-088140deae5d</vt:lpwstr>
  </property>
  <property fmtid="{D5CDD505-2E9C-101B-9397-08002B2CF9AE}" pid="8" name="MSIP_Label_5bf4bb52-9e9d-4296-940a-59002820a53c_ActionId">
    <vt:lpwstr>66e7ddef-9b3a-4483-91e7-6e701fc2c90d</vt:lpwstr>
  </property>
  <property fmtid="{D5CDD505-2E9C-101B-9397-08002B2CF9AE}" pid="9" name="MSIP_Label_5bf4bb52-9e9d-4296-940a-59002820a53c_ContentBits">
    <vt:lpwstr>0</vt:lpwstr>
  </property>
</Properties>
</file>